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02" r:id="rId4"/>
    <p:sldId id="304" r:id="rId5"/>
    <p:sldId id="314" r:id="rId6"/>
    <p:sldId id="315" r:id="rId7"/>
    <p:sldId id="318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32" r:id="rId18"/>
    <p:sldId id="333" r:id="rId19"/>
  </p:sldIdLst>
  <p:sldSz cx="9144000" cy="6858000" type="screen4x3"/>
  <p:notesSz cx="6858000" cy="9144000"/>
  <p:defaultTextStyle>
    <a:defPPr>
      <a:defRPr lang="zh-CN"/>
    </a:defPPr>
    <a:lvl1pPr marL="0" lvl="0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66"/>
    <a:srgbClr val="FAF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66"/>
    <p:restoredTop sz="94660"/>
  </p:normalViewPr>
  <p:slideViewPr>
    <p:cSldViewPr showGuides="1">
      <p:cViewPr varScale="1">
        <p:scale>
          <a:sx n="63" d="100"/>
          <a:sy n="63" d="100"/>
        </p:scale>
        <p:origin x="-1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6626" name="标题 26625"/>
          <p:cNvSpPr>
            <a:spLocks noGrp="1" noRot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6627" name="副标题 26626"/>
          <p:cNvSpPr>
            <a:spLocks noGrp="1" noRot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26628" name="日期占位符 26627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dirty="0"/>
          </a:p>
        </p:txBody>
      </p:sp>
      <p:sp>
        <p:nvSpPr>
          <p:cNvPr id="26629" name="页脚占位符 266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dirty="0"/>
          </a:p>
        </p:txBody>
      </p:sp>
      <p:sp>
        <p:nvSpPr>
          <p:cNvPr id="26630" name="灯片编号占位符 266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8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81784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84968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7408" y="1905000"/>
            <a:ext cx="4184968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5602" name="标题 25601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5603" name="文本占位符 25602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5604" name="日期占位符 25603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25605" name="页脚占位符 2560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dirty="0"/>
          </a:p>
        </p:txBody>
      </p:sp>
      <p:sp>
        <p:nvSpPr>
          <p:cNvPr id="25606" name="灯片编号占位符 2560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4" name="矩形 2053"/>
          <p:cNvSpPr/>
          <p:nvPr/>
        </p:nvSpPr>
        <p:spPr>
          <a:xfrm>
            <a:off x="971550" y="2276475"/>
            <a:ext cx="6840538" cy="223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谷里小学期末质量分析</a:t>
            </a:r>
            <a:endParaRPr lang="zh-CN" altLang="en-US" sz="360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1908175" y="836613"/>
            <a:ext cx="4608513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60000"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201</a:t>
            </a:r>
            <a:r>
              <a:rPr lang="en-US" altLang="zh-CN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—201</a:t>
            </a:r>
            <a:r>
              <a:rPr lang="en-US" altLang="zh-CN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学年度第一学期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93.61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8.29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方海燕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81.80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-3.52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刘莉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93.77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8.45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刘莉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78.40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-6.92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余有春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71.54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-13.78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余有春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83.02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-2.30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方海燕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89.95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4.63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赵蕊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90.00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85.32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4.68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赵蕊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24815" y="740410"/>
            <a:ext cx="321119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四年级数学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89.29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6.89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魏伟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80.52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-1.88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魏伟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84.33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魏伟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83.06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0.66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尹群飞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83.55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蒋玉志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62.74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-19.66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蒋玉志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81.00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魏李静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94.58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12.18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魏李静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57200" y="666115"/>
            <a:ext cx="339471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四年级英语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46482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82.47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2.45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薛艳艳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82.95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尹波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86.68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6.66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陆雯雯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82.71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2.69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周袁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82.24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2.22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石荣晴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72.80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-7.22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王仙兰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70.10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-9.92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周玉晶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84835" y="676910"/>
            <a:ext cx="33394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五年级语文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64.55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68.44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-3.89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汤正权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65.96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68.44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-2.48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刘光胜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80.41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68.44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11.97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胡安云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65.34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68.44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-3.10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汤正权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66.65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68.44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-1.79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汤万平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69.64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68.44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何娟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66.78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68.44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-1.66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何娟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03860" y="666115"/>
            <a:ext cx="352044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五年级数学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81.19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0.25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杜德双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90.23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9.30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杜德双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4.90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薛玉飞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78.81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-2.12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薛玉飞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0.03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乔永芳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74.09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-6.85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薛玉飞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74.70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-6.24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乔永芳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67360" y="666115"/>
            <a:ext cx="396049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五年级英语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71.94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-2.64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王维文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74.68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魏贤家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73.97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-0.61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严孝勇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75.82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孙承俊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77.49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张毅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73.36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-1.22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周秉荣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74.79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0.21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王生康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93065" y="697865"/>
            <a:ext cx="338709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六年级语文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88.85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75.43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13.42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王树祥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67.27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75.43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-8.15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徐文娟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76.53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75.43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张海洋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71.10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75.43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-4.33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孙家顺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77.29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75.43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1.86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徐龙翔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69.07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75.43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-6.35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赵秋杰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77.61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75.43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2.18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向前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31495" y="762000"/>
            <a:ext cx="310451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六年级数学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76.97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0.96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鲁允晨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78.11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2.09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鲁允晨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80.07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4.05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梁玉玲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76.93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0.92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梁玉玲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74.25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-1.77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周金陵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69.12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-6.89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蒋成文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76.73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76.02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0.72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蒋成文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82270" y="708660"/>
            <a:ext cx="368554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六年级英语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497205" y="578168"/>
          <a:ext cx="7777480" cy="5699760"/>
        </p:xfrm>
        <a:graphic>
          <a:graphicData uri="http://schemas.openxmlformats.org/drawingml/2006/table">
            <a:tbl>
              <a:tblPr/>
              <a:tblGrid>
                <a:gridCol w="1099185"/>
                <a:gridCol w="1896110"/>
                <a:gridCol w="1757680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97.00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0.14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经玉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98.76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1.90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杨星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97.30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0.44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吴正洁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95.65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-1.20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龚蓉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98.03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李静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0.32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季莹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95.66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-1.20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胡福琴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98.02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刘玲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9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-1.76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皮梦琳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10</a:t>
                      </a:r>
                      <a:endParaRPr lang="en-US" altLang="zh-CN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95.95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96.86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-0.91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陈富秀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-660400" y="60325"/>
            <a:ext cx="476059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一年级语文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497205" y="57816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7520"/>
                <a:gridCol w="1852930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95.93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3.65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朱永美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93.40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周苏云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90.93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-1.35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周苏云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89.21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-3.06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谢爱琴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91.68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-0.59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谢爱琴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2.83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游超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92.39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0.12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游超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94.96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2.69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王叶蕾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9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90.83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-1.45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王叶蕾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10</a:t>
                      </a:r>
                      <a:endParaRPr lang="en-US" altLang="zh-CN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88.30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92.27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-3.97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乔家珍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14655" y="91440"/>
            <a:ext cx="264541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一年级数学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20700" y="1216343"/>
          <a:ext cx="7777480" cy="4759325"/>
        </p:xfrm>
        <a:graphic>
          <a:graphicData uri="http://schemas.openxmlformats.org/drawingml/2006/table">
            <a:tbl>
              <a:tblPr/>
              <a:tblGrid>
                <a:gridCol w="1152525"/>
                <a:gridCol w="1651000"/>
                <a:gridCol w="1949450"/>
                <a:gridCol w="1511300"/>
                <a:gridCol w="1512888"/>
              </a:tblGrid>
              <a:tr h="61404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98.66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1.51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罗凯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98.11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0.96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赵玉秀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0.94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张荣华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98.42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诸红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96.15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-1.00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时德平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95.84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-1.31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吕璐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96.69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-0.46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孙磊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95.34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97.15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徐宇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20700" y="548640"/>
            <a:ext cx="31870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二年级语文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87.44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-0.28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王玲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92.32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4.60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王玲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95.11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7.39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董永明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-1.88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董永明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93.58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5.85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刘静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84.80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-2.93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刘静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83.75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-3.98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郭真真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79.10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-8.62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郭真真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88950" y="666115"/>
            <a:ext cx="350710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二年级数学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87.74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高玉凤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89.09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4.33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陆 文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77.24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-7.52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李志宁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86.10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1.34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谢  健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85.03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0.27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冯  萍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88.09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3.33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孙勤晨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80.54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-4.22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杨 燕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84.19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84.76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-0.57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尹道芳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36245" y="612775"/>
            <a:ext cx="383794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三年级语文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75.12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刘明超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61.77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-11.69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骆天华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76.26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2.79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刘雨欣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76.69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3.22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刘雨欣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74.31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0.84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骆天华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75.79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2.32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丁远梅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71.10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-2.36</a:t>
                      </a: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刘明超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76.44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73.47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2.97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徐  萍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52450" y="655320"/>
            <a:ext cx="337185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三年级数学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92.61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-0.46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沈蓓蕾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92.83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-0.24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赵卫杰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95.81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2.74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戚玉兰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97.67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4.60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赵卫杰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88.96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-4.11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沈蓓蕾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90.37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-2.70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沈蓓蕾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90.47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-2.60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尹群飞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95.83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93.07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2.76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戚玉兰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14655" y="751205"/>
            <a:ext cx="358140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三年级英语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4329" name="表格 94328"/>
          <p:cNvGraphicFramePr/>
          <p:nvPr/>
        </p:nvGraphicFramePr>
        <p:xfrm>
          <a:off x="518160" y="1450658"/>
          <a:ext cx="7777480" cy="5698490"/>
        </p:xfrm>
        <a:graphic>
          <a:graphicData uri="http://schemas.openxmlformats.org/drawingml/2006/table">
            <a:tbl>
              <a:tblPr/>
              <a:tblGrid>
                <a:gridCol w="1152525"/>
                <a:gridCol w="1746885"/>
                <a:gridCol w="1853565"/>
                <a:gridCol w="1511300"/>
                <a:gridCol w="1512888"/>
              </a:tblGrid>
              <a:tr h="51816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班级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综合得分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年级均分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差数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/>
                        <a:t>教师</a:t>
                      </a: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88.56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2.76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陈  雪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88.96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3.15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朱婷婷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91.92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6.11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陈 琴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78.83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-6.98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杨直平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85.62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-0.18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牛  娜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79.98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-5.83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闻庆发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86.88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1.08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潘  屹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800" dirty="0"/>
                        <a:t>8</a:t>
                      </a:r>
                      <a:endParaRPr lang="en-US" altLang="zh-CN" sz="2800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85.42 </a:t>
                      </a:r>
                      <a:endParaRPr lang="en-US" altLang="zh-CN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85.81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800" b="0" u="none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-0.39 </a:t>
                      </a:r>
                      <a:endParaRPr lang="en-US" altLang="zh-CN" sz="2800" b="0" u="none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8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张立星</a:t>
                      </a:r>
                      <a:endParaRPr lang="zh-CN" altLang="en-US" sz="28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52450" y="687070"/>
            <a:ext cx="337185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四年级语文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诗情画意">
  <a:themeElements>
    <a:clrScheme name="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866"/>
      </a:accent4>
      <a:accent5>
        <a:srgbClr val="F3FAFF"/>
      </a:accent5>
      <a:accent6>
        <a:srgbClr val="2D5BE5"/>
      </a:accent6>
      <a:hlink>
        <a:srgbClr val="DC5900"/>
      </a:hlink>
      <a:folHlink>
        <a:srgbClr val="7979A5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866"/>
        </a:accent4>
        <a:accent5>
          <a:srgbClr val="F3FAFF"/>
        </a:accent5>
        <a:accent6>
          <a:srgbClr val="2D5BE5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1A3"/>
        </a:accent4>
        <a:accent5>
          <a:srgbClr val="F2FAFF"/>
        </a:accent5>
        <a:accent6>
          <a:srgbClr val="DE84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9F2EB"/>
        </a:accent3>
        <a:accent4>
          <a:srgbClr val="4F4F77"/>
        </a:accent4>
        <a:accent5>
          <a:srgbClr val="FFFFEB"/>
        </a:accent5>
        <a:accent6>
          <a:srgbClr val="2D89E5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757"/>
        </a:accent4>
        <a:accent5>
          <a:srgbClr val="FFFFE2"/>
        </a:accent5>
        <a:accent6>
          <a:srgbClr val="E55B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F"/>
        </a:accent4>
        <a:accent5>
          <a:srgbClr val="E6EFEA"/>
        </a:accent5>
        <a:accent6>
          <a:srgbClr val="2D5BE5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783"/>
        </a:accent4>
        <a:accent5>
          <a:srgbClr val="EFEFEF"/>
        </a:accent5>
        <a:accent6>
          <a:srgbClr val="2D89E5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EFEFFF"/>
        </a:accent3>
        <a:accent4>
          <a:srgbClr val="AF2A00"/>
        </a:accent4>
        <a:accent5>
          <a:srgbClr val="F0EFF4"/>
        </a:accent5>
        <a:accent6>
          <a:srgbClr val="005BB7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E"/>
        </a:accent3>
        <a:accent4>
          <a:srgbClr val="000083"/>
        </a:accent4>
        <a:accent5>
          <a:srgbClr val="F2F2F2"/>
        </a:accent5>
        <a:accent6>
          <a:srgbClr val="9F62A1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3023</Words>
  <Application>WPS 演示</Application>
  <PresentationFormat>在屏幕上显示</PresentationFormat>
  <Paragraphs>1468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Calibri</vt:lpstr>
      <vt:lpstr>诗情画意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雨林木风</dc:creator>
  <cp:lastModifiedBy>lenovo</cp:lastModifiedBy>
  <cp:revision>108</cp:revision>
  <dcterms:created xsi:type="dcterms:W3CDTF">2009-10-22T11:58:00Z</dcterms:created>
  <dcterms:modified xsi:type="dcterms:W3CDTF">2017-02-11T00:24:20Z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